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2" r:id="rId6"/>
    <p:sldId id="259" r:id="rId7"/>
    <p:sldId id="261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5688B09-5E8C-42EE-B9E8-4C82219FAB51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42ADDEB-9661-4012-BE61-746D9B15127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88B09-5E8C-42EE-B9E8-4C82219FAB51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ADDEB-9661-4012-BE61-746D9B1512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88B09-5E8C-42EE-B9E8-4C82219FAB51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ADDEB-9661-4012-BE61-746D9B1512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688B09-5E8C-42EE-B9E8-4C82219FAB51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42ADDEB-9661-4012-BE61-746D9B15127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5688B09-5E8C-42EE-B9E8-4C82219FAB51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42ADDEB-9661-4012-BE61-746D9B15127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88B09-5E8C-42EE-B9E8-4C82219FAB51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ADDEB-9661-4012-BE61-746D9B15127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88B09-5E8C-42EE-B9E8-4C82219FAB51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ADDEB-9661-4012-BE61-746D9B15127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688B09-5E8C-42EE-B9E8-4C82219FAB51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2ADDEB-9661-4012-BE61-746D9B15127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88B09-5E8C-42EE-B9E8-4C82219FAB51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ADDEB-9661-4012-BE61-746D9B1512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5688B09-5E8C-42EE-B9E8-4C82219FAB51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42ADDEB-9661-4012-BE61-746D9B15127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5688B09-5E8C-42EE-B9E8-4C82219FAB51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42ADDEB-9661-4012-BE61-746D9B15127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5688B09-5E8C-42EE-B9E8-4C82219FAB51}" type="datetimeFigureOut">
              <a:rPr lang="ru-RU" smtClean="0"/>
              <a:t>16.01.2016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42ADDEB-9661-4012-BE61-746D9B15127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540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Биология</a:t>
            </a:r>
            <a:r>
              <a:rPr lang="ru-RU" sz="2800" dirty="0" smtClean="0"/>
              <a:t>-</a:t>
            </a:r>
            <a:r>
              <a:rPr lang="ru-RU" sz="2800" dirty="0" smtClean="0">
                <a:solidFill>
                  <a:srgbClr val="7030A0"/>
                </a:solidFill>
              </a:rPr>
              <a:t>наука о живой природе. Значение растений в природе, народном хозяйстве и жизни человека</a:t>
            </a:r>
            <a:r>
              <a:rPr lang="ru-RU" sz="1600" dirty="0" smtClean="0">
                <a:solidFill>
                  <a:srgbClr val="7030A0"/>
                </a:solidFill>
              </a:rPr>
              <a:t>.</a:t>
            </a:r>
            <a:endParaRPr lang="ru-RU" sz="1600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571612"/>
            <a:ext cx="763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Биология</a:t>
            </a:r>
            <a:r>
              <a:rPr lang="ru-RU" dirty="0" smtClean="0"/>
              <a:t>-</a:t>
            </a:r>
            <a:r>
              <a:rPr lang="ru-RU" dirty="0" smtClean="0">
                <a:solidFill>
                  <a:srgbClr val="7030A0"/>
                </a:solidFill>
              </a:rPr>
              <a:t>наука о жизни и о </a:t>
            </a:r>
            <a:r>
              <a:rPr lang="ru-RU" b="1" u="sng" dirty="0" smtClean="0">
                <a:solidFill>
                  <a:srgbClr val="7030A0"/>
                </a:solidFill>
              </a:rPr>
              <a:t>живых организмах</a:t>
            </a:r>
            <a:r>
              <a:rPr lang="ru-RU" dirty="0" smtClean="0">
                <a:solidFill>
                  <a:srgbClr val="7030A0"/>
                </a:solidFill>
              </a:rPr>
              <a:t>, обитающих на Земле.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1571604" y="1928802"/>
            <a:ext cx="2143140" cy="64294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357818" y="1928802"/>
            <a:ext cx="2000264" cy="64294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2929720" y="2571744"/>
            <a:ext cx="1570842" cy="42942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endCxn id="23" idx="0"/>
          </p:cNvCxnSpPr>
          <p:nvPr/>
        </p:nvCxnSpPr>
        <p:spPr>
          <a:xfrm rot="16200000" flipH="1">
            <a:off x="4732735" y="2553884"/>
            <a:ext cx="2000264" cy="8929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571736" y="3571876"/>
            <a:ext cx="173497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solidFill>
                  <a:srgbClr val="00B050"/>
                </a:solidFill>
              </a:rPr>
              <a:t>растения</a:t>
            </a:r>
            <a:endParaRPr lang="ru-RU" sz="2400" b="1" cap="none" spc="0" dirty="0">
              <a:ln w="11430"/>
              <a:solidFill>
                <a:srgbClr val="00B05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214942" y="4000504"/>
            <a:ext cx="192882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бактерии</a:t>
            </a:r>
            <a:endParaRPr lang="ru-RU" sz="2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28596" y="2643183"/>
            <a:ext cx="248722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животные</a:t>
            </a:r>
            <a:endParaRPr lang="ru-RU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7286644" y="2214554"/>
            <a:ext cx="138241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грибы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9" name="Рисунок 28" descr="1287680060_examples-ungulate-mammals_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06" y="3251755"/>
            <a:ext cx="2349492" cy="1640373"/>
          </a:xfrm>
          <a:prstGeom prst="rect">
            <a:avLst/>
          </a:prstGeom>
        </p:spPr>
      </p:pic>
      <p:pic>
        <p:nvPicPr>
          <p:cNvPr id="30" name="Рисунок 29" descr="gorshech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4071942"/>
            <a:ext cx="2595569" cy="2595569"/>
          </a:xfrm>
          <a:prstGeom prst="rect">
            <a:avLst/>
          </a:prstGeom>
        </p:spPr>
      </p:pic>
      <p:pic>
        <p:nvPicPr>
          <p:cNvPr id="33" name="Рисунок 32" descr="18371_79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4" y="4429132"/>
            <a:ext cx="3048000" cy="2286000"/>
          </a:xfrm>
          <a:prstGeom prst="rect">
            <a:avLst/>
          </a:prstGeom>
        </p:spPr>
      </p:pic>
      <p:pic>
        <p:nvPicPr>
          <p:cNvPr id="34" name="Рисунок 33" descr="grib_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15206" y="2714620"/>
            <a:ext cx="1271410" cy="1687161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Растения в основном имеют зелёную окраску, но есть исключения, например: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1500174"/>
            <a:ext cx="4649332" cy="3500462"/>
          </a:xfrm>
        </p:spPr>
      </p:pic>
      <p:pic>
        <p:nvPicPr>
          <p:cNvPr id="5" name="Рисунок 4" descr="4541268706_228002ff0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2000240"/>
            <a:ext cx="3571875" cy="47625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14282" y="5072074"/>
            <a:ext cx="47334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Петров крест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628" y="1285860"/>
            <a:ext cx="35530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Заразиха 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З</a:t>
            </a:r>
            <a:r>
              <a:rPr lang="en-US" b="1" dirty="0" err="1" smtClean="0">
                <a:solidFill>
                  <a:srgbClr val="00B050"/>
                </a:solidFill>
              </a:rPr>
              <a:t>начение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зеленых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растений</a:t>
            </a:r>
            <a:r>
              <a:rPr lang="en-US" b="1" dirty="0" smtClean="0">
                <a:solidFill>
                  <a:srgbClr val="00B050"/>
                </a:solidFill>
              </a:rPr>
              <a:t> в </a:t>
            </a:r>
            <a:r>
              <a:rPr lang="en-US" b="1" dirty="0" err="1" smtClean="0">
                <a:solidFill>
                  <a:srgbClr val="00B050"/>
                </a:solidFill>
              </a:rPr>
              <a:t>природе</a:t>
            </a:r>
            <a:r>
              <a:rPr lang="ru-RU" b="1" dirty="0" smtClean="0">
                <a:solidFill>
                  <a:srgbClr val="00B050"/>
                </a:solidFill>
              </a:rPr>
              <a:t> велико.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5" name="Содержимое 4" descr="0010-028-Ne-shumite-v-lesu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2845" y="2000240"/>
            <a:ext cx="4643469" cy="3093209"/>
          </a:xfrm>
        </p:spPr>
      </p:pic>
      <p:sp>
        <p:nvSpPr>
          <p:cNvPr id="6" name="Прямоугольник 5"/>
          <p:cNvSpPr/>
          <p:nvPr/>
        </p:nvSpPr>
        <p:spPr>
          <a:xfrm>
            <a:off x="428596" y="1285860"/>
            <a:ext cx="39515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Человек дышит кислородом,</a:t>
            </a:r>
          </a:p>
          <a:p>
            <a:pPr algn="ctr"/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который выделяют растения</a:t>
            </a:r>
            <a:endParaRPr lang="ru-RU" sz="2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7" name="Рисунок 6" descr="1267279473_uglekislyj-gaz-co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1285860"/>
            <a:ext cx="4105275" cy="248602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929190" y="3786190"/>
            <a:ext cx="34896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Растения поглощают </a:t>
            </a:r>
          </a:p>
          <a:p>
            <a:pPr algn="ctr"/>
            <a:r>
              <a:rPr lang="ru-RU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углекислый газ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9" name="Рисунок 8" descr="62578991_1_644x461_fikus-bendzhamina-samanta-karlikovyy-vechnozelenyy-sort-almaty_rev00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7290" y="5143512"/>
            <a:ext cx="2096619" cy="157161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500430" y="5715016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растения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 rot="3585870">
            <a:off x="4835923" y="5187318"/>
            <a:ext cx="428628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4643438" y="5929330"/>
            <a:ext cx="85725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572132" y="6000768"/>
            <a:ext cx="2405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00B050"/>
                </a:solidFill>
              </a:rPr>
              <a:t>Выделяет кислород О2</a:t>
            </a:r>
            <a:endParaRPr lang="ru-RU" sz="1600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29256" y="5214950"/>
            <a:ext cx="3260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7030A0"/>
                </a:solidFill>
              </a:rPr>
              <a:t>Поглощает углекислый газ СО 2</a:t>
            </a:r>
            <a:endParaRPr lang="ru-RU" sz="1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22034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rgbClr val="00B050"/>
                </a:solidFill>
              </a:rPr>
              <a:t>Лес –</a:t>
            </a:r>
            <a:r>
              <a:rPr lang="ru-RU" sz="2000" dirty="0" smtClean="0">
                <a:solidFill>
                  <a:srgbClr val="7030A0"/>
                </a:solidFill>
              </a:rPr>
              <a:t> «легкие нашей планеты». Лесные растения выделяют огромное количество кислорода и поглощают очень много углекислого газа. Один гектар леса за час поглощает столько углекислого газ, сколько его образуется при дыхании двухсот человек! Листья многих деревьев выделяют в воздух особые вещества- ФИТОНЦИДЫ. От них погибают болезнетворные </a:t>
            </a:r>
            <a:r>
              <a:rPr lang="ru-RU" dirty="0" smtClean="0">
                <a:solidFill>
                  <a:srgbClr val="FF0000"/>
                </a:solidFill>
              </a:rPr>
              <a:t>бактерии.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les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449380" y="2286000"/>
            <a:ext cx="5483240" cy="4187825"/>
          </a:xfr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467600" cy="11429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i="1" u="sng" dirty="0" smtClean="0"/>
              <a:t/>
            </a:r>
            <a:br>
              <a:rPr lang="ru-RU" b="1" i="1" u="sng" dirty="0" smtClean="0"/>
            </a:b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Что могут сделать школьники для охраны растений и животных: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/>
          <a:lstStyle/>
          <a:p>
            <a:pPr marL="274320" lvl="1">
              <a:spcBef>
                <a:spcPts val="600"/>
              </a:spcBef>
              <a:buSzPct val="70000"/>
              <a:buFont typeface="Wingdings" pitchFamily="2" charset="2"/>
              <a:buChar char="Ø"/>
            </a:pP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бережнее обращаться с учебниками. Это сэкономит древесину, идущую на изготовление бумаги, а значит, сбережет многие гектары зеленых лесов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 descr="3382742-n--n---n-n-nfn------------n-n----n-nfn---------------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714488"/>
            <a:ext cx="3810000" cy="2543175"/>
          </a:xfrm>
          <a:prstGeom prst="rect">
            <a:avLst/>
          </a:prstGeom>
        </p:spPr>
      </p:pic>
      <p:pic>
        <p:nvPicPr>
          <p:cNvPr id="6" name="Рисунок 5" descr="0001-002-Pravila-povedenija-v-les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1643050"/>
            <a:ext cx="3114675" cy="2333625"/>
          </a:xfrm>
          <a:prstGeom prst="rect">
            <a:avLst/>
          </a:prstGeom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357686" y="4071942"/>
            <a:ext cx="40719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571500" algn="l"/>
              </a:tabLst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Batang"/>
                <a:cs typeface="Times New Roman" pitchFamily="18" charset="0"/>
              </a:rPr>
              <a:t>не ломать  деревья в лесу, в парке. </a:t>
            </a:r>
            <a:endParaRPr kumimoji="0" lang="ru-RU" altLang="ko-K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pic>
        <p:nvPicPr>
          <p:cNvPr id="8" name="Рисунок 7" descr="koster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4286256"/>
            <a:ext cx="1838677" cy="2395534"/>
          </a:xfrm>
          <a:prstGeom prst="rect">
            <a:avLst/>
          </a:prstGeom>
        </p:spPr>
      </p:pic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214546" y="5786454"/>
            <a:ext cx="321471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571500" algn="l"/>
              </a:tabLst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Batang" charset="-127"/>
                <a:cs typeface="Times New Roman" pitchFamily="18" charset="0"/>
              </a:rPr>
              <a:t>не оставлять  непотушенным костер и не позволять  делать этого другим.</a:t>
            </a:r>
            <a:endParaRPr kumimoji="0" lang="ru-RU" altLang="ko-K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pic>
        <p:nvPicPr>
          <p:cNvPr id="10" name="Рисунок 9" descr="m-591068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6446" y="4714884"/>
            <a:ext cx="2968093" cy="1981202"/>
          </a:xfrm>
          <a:prstGeom prst="rect">
            <a:avLst/>
          </a:prstGeom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286116" y="4857760"/>
            <a:ext cx="249446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tabLst>
                <a:tab pos="571500" algn="l"/>
              </a:tabLst>
            </a:pPr>
            <a:r>
              <a:rPr kumimoji="0" lang="ru-RU" altLang="ko-KR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Batang" charset="-127"/>
                <a:cs typeface="Times New Roman" pitchFamily="18" charset="0"/>
              </a:rPr>
              <a:t>гнёзда птиц не разорять.</a:t>
            </a:r>
            <a:endParaRPr kumimoji="0" lang="ru-RU" altLang="ko-KR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solidFill>
                  <a:srgbClr val="FF0000"/>
                </a:solidFill>
              </a:rPr>
              <a:t>Биология</a:t>
            </a:r>
            <a:r>
              <a:rPr lang="ru-RU" sz="2200" dirty="0" smtClean="0"/>
              <a:t>-</a:t>
            </a:r>
            <a:r>
              <a:rPr lang="ru-RU" sz="2200" dirty="0" smtClean="0">
                <a:solidFill>
                  <a:srgbClr val="7030A0"/>
                </a:solidFill>
              </a:rPr>
              <a:t>наука о живой природе. Значение растений в природе, народном хозяйстве и жизни человека</a:t>
            </a:r>
            <a:r>
              <a:rPr lang="ru-RU" sz="1800" dirty="0" smtClean="0">
                <a:solidFill>
                  <a:srgbClr val="7030A0"/>
                </a:solidFill>
              </a:rPr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7467600" cy="554528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Биология</a:t>
            </a:r>
            <a:r>
              <a:rPr lang="ru-RU" dirty="0" smtClean="0"/>
              <a:t>-</a:t>
            </a:r>
            <a:r>
              <a:rPr lang="ru-RU" dirty="0" smtClean="0">
                <a:solidFill>
                  <a:srgbClr val="7030A0"/>
                </a:solidFill>
              </a:rPr>
              <a:t>наука о жизни и о </a:t>
            </a:r>
            <a:r>
              <a:rPr lang="ru-RU" b="1" u="sng" dirty="0" smtClean="0">
                <a:solidFill>
                  <a:srgbClr val="7030A0"/>
                </a:solidFill>
              </a:rPr>
              <a:t>живых организмах</a:t>
            </a:r>
            <a:r>
              <a:rPr lang="ru-RU" dirty="0" smtClean="0">
                <a:solidFill>
                  <a:srgbClr val="7030A0"/>
                </a:solidFill>
              </a:rPr>
              <a:t>, обитающих на Земле.</a:t>
            </a:r>
            <a:endParaRPr lang="ru-RU" dirty="0" smtClean="0"/>
          </a:p>
          <a:p>
            <a:pPr algn="ctr">
              <a:buNone/>
            </a:pPr>
            <a:r>
              <a:rPr lang="ru-RU" b="1" u="sng" dirty="0" smtClean="0">
                <a:solidFill>
                  <a:srgbClr val="7030A0"/>
                </a:solidFill>
              </a:rPr>
              <a:t>4 царства живых организмов </a:t>
            </a:r>
            <a:endParaRPr lang="ru-RU" dirty="0"/>
          </a:p>
        </p:txBody>
      </p:sp>
      <p:cxnSp>
        <p:nvCxnSpPr>
          <p:cNvPr id="4" name="Прямая со стрелкой 3"/>
          <p:cNvCxnSpPr/>
          <p:nvPr/>
        </p:nvCxnSpPr>
        <p:spPr>
          <a:xfrm rot="10800000" flipV="1">
            <a:off x="2428860" y="2143116"/>
            <a:ext cx="857256" cy="357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539552" y="2500306"/>
            <a:ext cx="244480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животные</a:t>
            </a:r>
            <a:endParaRPr lang="ru-RU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3179356" y="2392752"/>
            <a:ext cx="714380" cy="2151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571736" y="2928934"/>
            <a:ext cx="173497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solidFill>
                  <a:srgbClr val="00B050"/>
                </a:solidFill>
              </a:rPr>
              <a:t>растения</a:t>
            </a:r>
            <a:endParaRPr lang="ru-RU" sz="2400" b="1" cap="none" spc="0" dirty="0">
              <a:ln w="11430"/>
              <a:solidFill>
                <a:srgbClr val="00B050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6200000" flipH="1">
            <a:off x="4464843" y="2393149"/>
            <a:ext cx="714380" cy="357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286248" y="2928934"/>
            <a:ext cx="192882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C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бактерии</a:t>
            </a:r>
            <a:endParaRPr lang="ru-RU" sz="2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C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357818" y="2143116"/>
            <a:ext cx="1143008" cy="35719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6143636" y="2571744"/>
            <a:ext cx="138241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грибы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5720" y="3429000"/>
            <a:ext cx="82868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Растения в основном имеют зелёную окраску, исключения- петров крест, заразиха.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57158" y="4000504"/>
            <a:ext cx="7786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</a:t>
            </a:r>
            <a:r>
              <a:rPr lang="en-US" b="1" dirty="0" err="1" smtClean="0">
                <a:solidFill>
                  <a:srgbClr val="FF0000"/>
                </a:solidFill>
              </a:rPr>
              <a:t>начение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зеленых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растений</a:t>
            </a:r>
            <a:r>
              <a:rPr lang="en-US" b="1" dirty="0" smtClean="0">
                <a:solidFill>
                  <a:srgbClr val="FF0000"/>
                </a:solidFill>
              </a:rPr>
              <a:t> в </a:t>
            </a:r>
            <a:r>
              <a:rPr lang="en-US" b="1" dirty="0" err="1" smtClean="0">
                <a:solidFill>
                  <a:srgbClr val="FF0000"/>
                </a:solidFill>
              </a:rPr>
              <a:t>природе</a:t>
            </a:r>
            <a:r>
              <a:rPr lang="ru-RU" b="1" dirty="0" smtClean="0">
                <a:solidFill>
                  <a:srgbClr val="FF0000"/>
                </a:solidFill>
              </a:rPr>
              <a:t> велико.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7224" y="4786322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растения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0" name="Стрелка вниз 19"/>
          <p:cNvSpPr/>
          <p:nvPr/>
        </p:nvSpPr>
        <p:spPr>
          <a:xfrm rot="3585870">
            <a:off x="2407033" y="4258625"/>
            <a:ext cx="428628" cy="857256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2143108" y="4929198"/>
            <a:ext cx="857256" cy="428628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143240" y="4429132"/>
            <a:ext cx="3638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Поглощает углекислый газ СО 2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14678" y="4929198"/>
            <a:ext cx="24050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rgbClr val="00B050"/>
                </a:solidFill>
              </a:rPr>
              <a:t>Выделяет кислород О2</a:t>
            </a:r>
            <a:endParaRPr lang="ru-RU" sz="1600" dirty="0">
              <a:solidFill>
                <a:srgbClr val="00B05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000364" y="5286388"/>
            <a:ext cx="3779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dirty="0" smtClean="0">
                <a:solidFill>
                  <a:srgbClr val="00B050"/>
                </a:solidFill>
              </a:rPr>
              <a:t>Лес –</a:t>
            </a:r>
            <a:r>
              <a:rPr lang="ru-RU" b="1" u="sng" dirty="0" smtClean="0">
                <a:solidFill>
                  <a:srgbClr val="7030A0"/>
                </a:solidFill>
              </a:rPr>
              <a:t> «легкие нашей планеты».</a:t>
            </a:r>
            <a:endParaRPr lang="ru-RU" b="1" u="sng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42844" y="5643578"/>
            <a:ext cx="79296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7030A0"/>
                </a:solidFill>
              </a:rPr>
              <a:t>Один гектар леса за час поглощает столько углекислого газ, сколько его образуется при дыхании двухсот человек! Листья многих деревьев выделяют в воздух особые вещества- </a:t>
            </a:r>
            <a:r>
              <a:rPr lang="ru-RU" sz="1600" dirty="0" smtClean="0">
                <a:solidFill>
                  <a:srgbClr val="FF0000"/>
                </a:solidFill>
              </a:rPr>
              <a:t>ФИТОНЦИДЫ</a:t>
            </a:r>
            <a:r>
              <a:rPr lang="ru-RU" sz="1600" dirty="0" smtClean="0">
                <a:solidFill>
                  <a:srgbClr val="7030A0"/>
                </a:solidFill>
              </a:rPr>
              <a:t>. От них погибают болезнетворные </a:t>
            </a:r>
            <a:r>
              <a:rPr lang="ru-RU" sz="1600" dirty="0" smtClean="0">
                <a:solidFill>
                  <a:srgbClr val="FF0000"/>
                </a:solidFill>
              </a:rPr>
              <a:t>бактерии.</a:t>
            </a:r>
            <a:endParaRPr lang="ru-RU" sz="1600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Что могут сделать школьники для охраны растений и животных: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7030A0"/>
                </a:solidFill>
              </a:rPr>
              <a:t>бережнее обращаться с учебниками. Это сэкономит древесину, идущую на изготовление бумаги, а значит, сбережет многие гектары зеленых лесов.</a:t>
            </a:r>
            <a:endParaRPr lang="ru-RU" sz="1200" dirty="0" smtClean="0">
              <a:solidFill>
                <a:srgbClr val="7030A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7030A0"/>
                </a:solidFill>
              </a:rPr>
              <a:t>не ломать  деревья в лесу, в парке. </a:t>
            </a:r>
            <a:endParaRPr lang="ru-RU" sz="1200" dirty="0" smtClean="0">
              <a:solidFill>
                <a:srgbClr val="7030A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7030A0"/>
                </a:solidFill>
              </a:rPr>
              <a:t>не оставлять  непотушенным костер и не позволять  делать этого другим.</a:t>
            </a:r>
            <a:endParaRPr lang="ru-RU" sz="1200" dirty="0" smtClean="0">
              <a:solidFill>
                <a:srgbClr val="7030A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7030A0"/>
                </a:solidFill>
              </a:rPr>
              <a:t>Гнёзда птиц не разорять</a:t>
            </a:r>
            <a:endParaRPr lang="ru-RU" sz="1200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467600" cy="3658418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</a:rPr>
              <a:t>«Чем больше знаешь, тем интересней жить» </a:t>
            </a:r>
            <a:r>
              <a:rPr lang="ru-RU" sz="5400" dirty="0" smtClean="0">
                <a:solidFill>
                  <a:srgbClr val="FF0000"/>
                </a:solidFill>
              </a:rPr>
              <a:t/>
            </a:r>
            <a:br>
              <a:rPr lang="ru-RU" sz="5400" dirty="0" smtClean="0">
                <a:solidFill>
                  <a:srgbClr val="FF0000"/>
                </a:solidFill>
              </a:rPr>
            </a:br>
            <a:r>
              <a:rPr lang="ru-RU" sz="5400" dirty="0">
                <a:solidFill>
                  <a:srgbClr val="FF0000"/>
                </a:solidFill>
              </a:rPr>
              <a:t> </a:t>
            </a:r>
            <a:r>
              <a:rPr lang="ru-RU" sz="5400" dirty="0" smtClean="0">
                <a:solidFill>
                  <a:srgbClr val="FF0000"/>
                </a:solidFill>
              </a:rPr>
              <a:t>  </a:t>
            </a:r>
            <a:r>
              <a:rPr lang="ru-RU" sz="3200" dirty="0" smtClean="0">
                <a:solidFill>
                  <a:srgbClr val="7030A0"/>
                </a:solidFill>
              </a:rPr>
              <a:t>К</a:t>
            </a:r>
            <a:r>
              <a:rPr lang="ru-RU" sz="3200" dirty="0" smtClean="0">
                <a:solidFill>
                  <a:srgbClr val="7030A0"/>
                </a:solidFill>
              </a:rPr>
              <a:t>. Паустовский.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256</TotalTime>
  <Words>351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Биология-наука о живой природе. Значение растений в природе, народном хозяйстве и жизни человека.</vt:lpstr>
      <vt:lpstr>Растения в основном имеют зелёную окраску, но есть исключения, например:</vt:lpstr>
      <vt:lpstr>Значение зеленых растений в природе велико.</vt:lpstr>
      <vt:lpstr>Лес – «легкие нашей планеты». Лесные растения выделяют огромное количество кислорода и поглощают очень много углекислого газа. Один гектар леса за час поглощает столько углекислого газ, сколько его образуется при дыхании двухсот человек! Листья многих деревьев выделяют в воздух особые вещества- ФИТОНЦИДЫ. От них погибают болезнетворные бактерии.</vt:lpstr>
      <vt:lpstr>     Что могут сделать школьники для охраны растений и животных: </vt:lpstr>
      <vt:lpstr>Биология-наука о живой природе. Значение растений в природе, народном хозяйстве и жизни человека.</vt:lpstr>
      <vt:lpstr>Что могут сделать школьники для охраны растений и животных:</vt:lpstr>
      <vt:lpstr>«Чем больше знаешь, тем интересней жить»     К. Паустовский.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Биология-наука о живой природе. Значение растений в природе, народном хозяйстве и жизни человека.</dc:title>
  <dc:creator>светлана</dc:creator>
  <cp:lastModifiedBy>user</cp:lastModifiedBy>
  <cp:revision>31</cp:revision>
  <dcterms:created xsi:type="dcterms:W3CDTF">2012-08-15T05:26:09Z</dcterms:created>
  <dcterms:modified xsi:type="dcterms:W3CDTF">2016-01-16T17:24:18Z</dcterms:modified>
</cp:coreProperties>
</file>