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01A-28FF-4FC0-B1B0-9DEE2A05F5D5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71D3-E750-41EC-AC01-45211C404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01A-28FF-4FC0-B1B0-9DEE2A05F5D5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71D3-E750-41EC-AC01-45211C404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01A-28FF-4FC0-B1B0-9DEE2A05F5D5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71D3-E750-41EC-AC01-45211C404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01A-28FF-4FC0-B1B0-9DEE2A05F5D5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71D3-E750-41EC-AC01-45211C404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01A-28FF-4FC0-B1B0-9DEE2A05F5D5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71D3-E750-41EC-AC01-45211C404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01A-28FF-4FC0-B1B0-9DEE2A05F5D5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71D3-E750-41EC-AC01-45211C404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01A-28FF-4FC0-B1B0-9DEE2A05F5D5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71D3-E750-41EC-AC01-45211C404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01A-28FF-4FC0-B1B0-9DEE2A05F5D5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71D3-E750-41EC-AC01-45211C404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01A-28FF-4FC0-B1B0-9DEE2A05F5D5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71D3-E750-41EC-AC01-45211C404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01A-28FF-4FC0-B1B0-9DEE2A05F5D5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71D3-E750-41EC-AC01-45211C404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01A-28FF-4FC0-B1B0-9DEE2A05F5D5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71D3-E750-41EC-AC01-45211C404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C201A-28FF-4FC0-B1B0-9DEE2A05F5D5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071D3-E750-41EC-AC01-45211C404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15950" y="260350"/>
            <a:ext cx="7772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FF0000"/>
                </a:solidFill>
              </a:rPr>
              <a:t>Строение цветка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0" y="1844675"/>
            <a:ext cx="8966200" cy="3917950"/>
            <a:chOff x="0" y="981"/>
            <a:chExt cx="5648" cy="2468"/>
          </a:xfrm>
        </p:grpSpPr>
        <p:graphicFrame>
          <p:nvGraphicFramePr>
            <p:cNvPr id="66564" name="Object 4"/>
            <p:cNvGraphicFramePr>
              <a:graphicFrameLocks noChangeAspect="1"/>
            </p:cNvGraphicFramePr>
            <p:nvPr/>
          </p:nvGraphicFramePr>
          <p:xfrm>
            <a:off x="1178" y="1207"/>
            <a:ext cx="3276" cy="2232"/>
          </p:xfrm>
          <a:graphic>
            <a:graphicData uri="http://schemas.openxmlformats.org/presentationml/2006/ole">
              <p:oleObj spid="_x0000_s1026" name="Точечный рисунок" r:id="rId3" imgW="5200000" imgH="3543795" progId="PBrush">
                <p:embed/>
              </p:oleObj>
            </a:graphicData>
          </a:graphic>
        </p:graphicFrame>
        <p:sp>
          <p:nvSpPr>
            <p:cNvPr id="66566" name="Text Box 6"/>
            <p:cNvSpPr txBox="1">
              <a:spLocks noChangeArrowheads="1"/>
            </p:cNvSpPr>
            <p:nvPr/>
          </p:nvSpPr>
          <p:spPr bwMode="auto">
            <a:xfrm>
              <a:off x="548" y="1733"/>
              <a:ext cx="59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200"/>
                <a:t>Рыльце</a:t>
              </a:r>
            </a:p>
          </p:txBody>
        </p:sp>
        <p:sp>
          <p:nvSpPr>
            <p:cNvPr id="66567" name="Text Box 7"/>
            <p:cNvSpPr txBox="1">
              <a:spLocks noChangeArrowheads="1"/>
            </p:cNvSpPr>
            <p:nvPr/>
          </p:nvSpPr>
          <p:spPr bwMode="auto">
            <a:xfrm>
              <a:off x="503" y="2051"/>
              <a:ext cx="63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200"/>
                <a:t>Столбик</a:t>
              </a:r>
            </a:p>
          </p:txBody>
        </p:sp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4404" y="1915"/>
              <a:ext cx="589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200"/>
                <a:t>Пыльник</a:t>
              </a:r>
            </a:p>
          </p:txBody>
        </p:sp>
        <p:sp>
          <p:nvSpPr>
            <p:cNvPr id="66569" name="Text Box 9"/>
            <p:cNvSpPr txBox="1">
              <a:spLocks noChangeArrowheads="1"/>
            </p:cNvSpPr>
            <p:nvPr/>
          </p:nvSpPr>
          <p:spPr bwMode="auto">
            <a:xfrm>
              <a:off x="4420" y="2200"/>
              <a:ext cx="68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200"/>
                <a:t>Тычиночная нить</a:t>
              </a:r>
            </a:p>
          </p:txBody>
        </p:sp>
        <p:sp>
          <p:nvSpPr>
            <p:cNvPr id="66570" name="Text Box 10"/>
            <p:cNvSpPr txBox="1">
              <a:spLocks noChangeArrowheads="1"/>
            </p:cNvSpPr>
            <p:nvPr/>
          </p:nvSpPr>
          <p:spPr bwMode="auto">
            <a:xfrm>
              <a:off x="4422" y="1715"/>
              <a:ext cx="59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200"/>
                <a:t>Лепесток</a:t>
              </a:r>
            </a:p>
          </p:txBody>
        </p:sp>
        <p:sp>
          <p:nvSpPr>
            <p:cNvPr id="66571" name="Text Box 11"/>
            <p:cNvSpPr txBox="1">
              <a:spLocks noChangeArrowheads="1"/>
            </p:cNvSpPr>
            <p:nvPr/>
          </p:nvSpPr>
          <p:spPr bwMode="auto">
            <a:xfrm>
              <a:off x="593" y="2588"/>
              <a:ext cx="54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200"/>
                <a:t>Завязь</a:t>
              </a:r>
            </a:p>
          </p:txBody>
        </p:sp>
        <p:sp>
          <p:nvSpPr>
            <p:cNvPr id="66572" name="Text Box 12"/>
            <p:cNvSpPr txBox="1">
              <a:spLocks noChangeArrowheads="1"/>
            </p:cNvSpPr>
            <p:nvPr/>
          </p:nvSpPr>
          <p:spPr bwMode="auto">
            <a:xfrm>
              <a:off x="4380" y="2923"/>
              <a:ext cx="771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hlinkClick r:id="" action="ppaction://noaction"/>
                </a:rPr>
                <a:t>Чашелистик</a:t>
              </a:r>
              <a:endParaRPr lang="ru-RU" sz="1200"/>
            </a:p>
          </p:txBody>
        </p:sp>
        <p:sp>
          <p:nvSpPr>
            <p:cNvPr id="66573" name="Text Box 13"/>
            <p:cNvSpPr txBox="1">
              <a:spLocks noChangeArrowheads="1"/>
            </p:cNvSpPr>
            <p:nvPr/>
          </p:nvSpPr>
          <p:spPr bwMode="auto">
            <a:xfrm>
              <a:off x="612" y="3049"/>
              <a:ext cx="6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hlinkClick r:id="" action="ppaction://noaction"/>
                </a:rPr>
                <a:t>Цветоложе</a:t>
              </a:r>
              <a:endParaRPr lang="ru-RU" sz="1200"/>
            </a:p>
          </p:txBody>
        </p:sp>
        <p:sp>
          <p:nvSpPr>
            <p:cNvPr id="66574" name="Text Box 14"/>
            <p:cNvSpPr txBox="1">
              <a:spLocks noChangeArrowheads="1"/>
            </p:cNvSpPr>
            <p:nvPr/>
          </p:nvSpPr>
          <p:spPr bwMode="auto">
            <a:xfrm>
              <a:off x="4404" y="3276"/>
              <a:ext cx="72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hlinkClick r:id="" action="ppaction://noaction"/>
                </a:rPr>
                <a:t>Цветоножка</a:t>
              </a:r>
              <a:endParaRPr lang="ru-RU" sz="1200"/>
            </a:p>
          </p:txBody>
        </p:sp>
        <p:sp>
          <p:nvSpPr>
            <p:cNvPr id="66575" name="Text Box 15"/>
            <p:cNvSpPr txBox="1">
              <a:spLocks noChangeArrowheads="1"/>
            </p:cNvSpPr>
            <p:nvPr/>
          </p:nvSpPr>
          <p:spPr bwMode="auto">
            <a:xfrm>
              <a:off x="0" y="2144"/>
              <a:ext cx="63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hlinkClick r:id="" action="ppaction://noaction"/>
                </a:rPr>
                <a:t>Пестик</a:t>
              </a:r>
              <a:endParaRPr lang="ru-RU" sz="1200"/>
            </a:p>
          </p:txBody>
        </p:sp>
        <p:sp>
          <p:nvSpPr>
            <p:cNvPr id="66579" name="Line 19"/>
            <p:cNvSpPr>
              <a:spLocks noChangeShapeType="1"/>
            </p:cNvSpPr>
            <p:nvPr/>
          </p:nvSpPr>
          <p:spPr bwMode="auto">
            <a:xfrm flipH="1">
              <a:off x="1047" y="2686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580" name="Line 20"/>
            <p:cNvSpPr>
              <a:spLocks noChangeShapeType="1"/>
            </p:cNvSpPr>
            <p:nvPr/>
          </p:nvSpPr>
          <p:spPr bwMode="auto">
            <a:xfrm flipH="1">
              <a:off x="1047" y="2142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581" name="Line 21"/>
            <p:cNvSpPr>
              <a:spLocks noChangeShapeType="1"/>
            </p:cNvSpPr>
            <p:nvPr/>
          </p:nvSpPr>
          <p:spPr bwMode="auto">
            <a:xfrm flipH="1">
              <a:off x="1047" y="1824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582" name="AutoShape 22"/>
            <p:cNvSpPr>
              <a:spLocks/>
            </p:cNvSpPr>
            <p:nvPr/>
          </p:nvSpPr>
          <p:spPr bwMode="auto">
            <a:xfrm>
              <a:off x="548" y="1733"/>
              <a:ext cx="45" cy="998"/>
            </a:xfrm>
            <a:prstGeom prst="leftBrace">
              <a:avLst>
                <a:gd name="adj1" fmla="val 18481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6583" name="Line 23"/>
            <p:cNvSpPr>
              <a:spLocks noChangeShapeType="1"/>
            </p:cNvSpPr>
            <p:nvPr/>
          </p:nvSpPr>
          <p:spPr bwMode="auto">
            <a:xfrm>
              <a:off x="3224" y="2005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584" name="Line 24"/>
            <p:cNvSpPr>
              <a:spLocks noChangeShapeType="1"/>
            </p:cNvSpPr>
            <p:nvPr/>
          </p:nvSpPr>
          <p:spPr bwMode="auto">
            <a:xfrm>
              <a:off x="3134" y="2278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585" name="Line 25"/>
            <p:cNvSpPr>
              <a:spLocks noChangeShapeType="1"/>
            </p:cNvSpPr>
            <p:nvPr/>
          </p:nvSpPr>
          <p:spPr bwMode="auto">
            <a:xfrm flipH="1" flipV="1">
              <a:off x="3878" y="1797"/>
              <a:ext cx="58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586" name="Line 26"/>
            <p:cNvSpPr>
              <a:spLocks noChangeShapeType="1"/>
            </p:cNvSpPr>
            <p:nvPr/>
          </p:nvSpPr>
          <p:spPr bwMode="auto">
            <a:xfrm>
              <a:off x="3406" y="3003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587" name="Line 27"/>
            <p:cNvSpPr>
              <a:spLocks noChangeShapeType="1"/>
            </p:cNvSpPr>
            <p:nvPr/>
          </p:nvSpPr>
          <p:spPr bwMode="auto">
            <a:xfrm>
              <a:off x="2861" y="3366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588" name="Freeform 28"/>
            <p:cNvSpPr>
              <a:spLocks/>
            </p:cNvSpPr>
            <p:nvPr/>
          </p:nvSpPr>
          <p:spPr bwMode="auto">
            <a:xfrm>
              <a:off x="1247" y="3003"/>
              <a:ext cx="1478" cy="155"/>
            </a:xfrm>
            <a:custGeom>
              <a:avLst/>
              <a:gdLst/>
              <a:ahLst/>
              <a:cxnLst>
                <a:cxn ang="0">
                  <a:pos x="1678" y="0"/>
                </a:cxn>
                <a:cxn ang="0">
                  <a:pos x="1588" y="227"/>
                </a:cxn>
                <a:cxn ang="0">
                  <a:pos x="0" y="227"/>
                </a:cxn>
              </a:cxnLst>
              <a:rect l="0" t="0" r="r" b="b"/>
              <a:pathLst>
                <a:path w="1678" h="227">
                  <a:moveTo>
                    <a:pt x="1678" y="0"/>
                  </a:moveTo>
                  <a:lnTo>
                    <a:pt x="1588" y="227"/>
                  </a:lnTo>
                  <a:lnTo>
                    <a:pt x="0" y="227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589" name="AutoShape 29"/>
            <p:cNvSpPr>
              <a:spLocks/>
            </p:cNvSpPr>
            <p:nvPr/>
          </p:nvSpPr>
          <p:spPr bwMode="auto">
            <a:xfrm>
              <a:off x="5039" y="1960"/>
              <a:ext cx="136" cy="499"/>
            </a:xfrm>
            <a:prstGeom prst="rightBrace">
              <a:avLst>
                <a:gd name="adj1" fmla="val 3057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6590" name="Text Box 30"/>
            <p:cNvSpPr txBox="1">
              <a:spLocks noChangeArrowheads="1"/>
            </p:cNvSpPr>
            <p:nvPr/>
          </p:nvSpPr>
          <p:spPr bwMode="auto">
            <a:xfrm>
              <a:off x="5149" y="2126"/>
              <a:ext cx="499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hlinkClick r:id="" action="ppaction://noaction"/>
                </a:rPr>
                <a:t>Тычинка</a:t>
              </a:r>
              <a:endParaRPr lang="ru-RU" sz="1200"/>
            </a:p>
          </p:txBody>
        </p:sp>
        <p:sp>
          <p:nvSpPr>
            <p:cNvPr id="66592" name="Text Box 32"/>
            <p:cNvSpPr txBox="1">
              <a:spLocks noChangeArrowheads="1"/>
            </p:cNvSpPr>
            <p:nvPr/>
          </p:nvSpPr>
          <p:spPr bwMode="auto">
            <a:xfrm>
              <a:off x="2477" y="981"/>
              <a:ext cx="63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hlinkClick r:id="" action="ppaction://noaction"/>
                </a:rPr>
                <a:t>Венчик</a:t>
              </a:r>
              <a:endParaRPr lang="ru-RU" sz="1200"/>
            </a:p>
          </p:txBody>
        </p:sp>
        <p:sp>
          <p:nvSpPr>
            <p:cNvPr id="66593" name="Line 33"/>
            <p:cNvSpPr>
              <a:spLocks noChangeShapeType="1"/>
            </p:cNvSpPr>
            <p:nvPr/>
          </p:nvSpPr>
          <p:spPr bwMode="auto">
            <a:xfrm>
              <a:off x="2789" y="1117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596" name="Freeform 36"/>
            <p:cNvSpPr>
              <a:spLocks/>
            </p:cNvSpPr>
            <p:nvPr/>
          </p:nvSpPr>
          <p:spPr bwMode="auto">
            <a:xfrm>
              <a:off x="1837" y="1071"/>
              <a:ext cx="725" cy="681"/>
            </a:xfrm>
            <a:custGeom>
              <a:avLst/>
              <a:gdLst/>
              <a:ahLst/>
              <a:cxnLst>
                <a:cxn ang="0">
                  <a:pos x="725" y="0"/>
                </a:cxn>
                <a:cxn ang="0">
                  <a:pos x="317" y="0"/>
                </a:cxn>
                <a:cxn ang="0">
                  <a:pos x="0" y="1043"/>
                </a:cxn>
              </a:cxnLst>
              <a:rect l="0" t="0" r="r" b="b"/>
              <a:pathLst>
                <a:path w="725" h="1043">
                  <a:moveTo>
                    <a:pt x="725" y="0"/>
                  </a:moveTo>
                  <a:lnTo>
                    <a:pt x="317" y="0"/>
                  </a:lnTo>
                  <a:lnTo>
                    <a:pt x="0" y="1043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6597" name="Freeform 37"/>
            <p:cNvSpPr>
              <a:spLocks/>
            </p:cNvSpPr>
            <p:nvPr/>
          </p:nvSpPr>
          <p:spPr bwMode="auto">
            <a:xfrm>
              <a:off x="3016" y="1071"/>
              <a:ext cx="771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9" y="0"/>
                </a:cxn>
                <a:cxn ang="0">
                  <a:pos x="771" y="1043"/>
                </a:cxn>
              </a:cxnLst>
              <a:rect l="0" t="0" r="r" b="b"/>
              <a:pathLst>
                <a:path w="771" h="1043">
                  <a:moveTo>
                    <a:pt x="0" y="0"/>
                  </a:moveTo>
                  <a:lnTo>
                    <a:pt x="499" y="0"/>
                  </a:lnTo>
                  <a:lnTo>
                    <a:pt x="771" y="1043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66600" name="Text Box 40"/>
          <p:cNvSpPr txBox="1">
            <a:spLocks noChangeArrowheads="1"/>
          </p:cNvSpPr>
          <p:nvPr/>
        </p:nvSpPr>
        <p:spPr bwMode="auto">
          <a:xfrm>
            <a:off x="323850" y="908050"/>
            <a:ext cx="79200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6450" indent="-806450" algn="just"/>
            <a:r>
              <a:rPr lang="ru-RU" sz="1200" b="1" i="1">
                <a:effectLst>
                  <a:outerShdw blurRad="38100" dist="38100" dir="2700000" algn="tl">
                    <a:srgbClr val="C0C0C0"/>
                  </a:outerShdw>
                </a:effectLst>
                <a:hlinkClick r:id="" action="ppaction://noaction"/>
              </a:rPr>
              <a:t>Цветок</a:t>
            </a:r>
            <a:r>
              <a:rPr lang="ru-RU" sz="1200"/>
              <a:t> – это видоизмененный, укороченный побег, в котором формируются половые клетки (</a:t>
            </a:r>
            <a:r>
              <a:rPr lang="ru-RU" sz="1200" i="1"/>
              <a:t>гаметы</a:t>
            </a:r>
            <a:r>
              <a:rPr lang="ru-RU" sz="1200"/>
              <a:t>) и происходит опыление и оплодотворение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12775" y="765175"/>
            <a:ext cx="1152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Цветок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692275" y="765175"/>
            <a:ext cx="16557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hlinkClick r:id="" action="ppaction://noaction"/>
              </a:rPr>
              <a:t>правильный</a:t>
            </a:r>
            <a:endParaRPr lang="ru-RU" b="1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372225" y="765175"/>
            <a:ext cx="16557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hlinkClick r:id="" action="ppaction://noaction"/>
              </a:rPr>
              <a:t>неправильный</a:t>
            </a:r>
            <a:endParaRPr lang="ru-RU" b="1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292725" y="765175"/>
            <a:ext cx="1008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Цветок</a:t>
            </a:r>
          </a:p>
        </p:txBody>
      </p:sp>
      <p:graphicFrame>
        <p:nvGraphicFramePr>
          <p:cNvPr id="67643" name="Group 59"/>
          <p:cNvGraphicFramePr>
            <a:graphicFrameLocks noGrp="1"/>
          </p:cNvGraphicFramePr>
          <p:nvPr/>
        </p:nvGraphicFramePr>
        <p:xfrm>
          <a:off x="323850" y="3500438"/>
          <a:ext cx="8280400" cy="2926080"/>
        </p:xfrm>
        <a:graphic>
          <a:graphicData uri="http://schemas.openxmlformats.org/drawingml/2006/table">
            <a:tbl>
              <a:tblPr/>
              <a:tblGrid>
                <a:gridCol w="3384550"/>
                <a:gridCol w="4895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семейства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Формула цветка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Розоцветные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    П      Ч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   П        Ч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+5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   П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Крестоцветные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2+4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Пасленовые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(5) 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(5)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Бобовые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1+2+(2)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( 9)+1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Сложноцветные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Л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Т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(2)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-трубчатый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Лилейные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(6)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Злаковые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(2)+2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45" name="Oval 61"/>
          <p:cNvSpPr>
            <a:spLocks noChangeArrowheads="1"/>
          </p:cNvSpPr>
          <p:nvPr/>
        </p:nvSpPr>
        <p:spPr bwMode="auto">
          <a:xfrm>
            <a:off x="4500563" y="4076700"/>
            <a:ext cx="73025" cy="714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646" name="Oval 62"/>
          <p:cNvSpPr>
            <a:spLocks noChangeArrowheads="1"/>
          </p:cNvSpPr>
          <p:nvPr/>
        </p:nvSpPr>
        <p:spPr bwMode="auto">
          <a:xfrm>
            <a:off x="7308850" y="4076700"/>
            <a:ext cx="73025" cy="714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647" name="Oval 63"/>
          <p:cNvSpPr>
            <a:spLocks noChangeArrowheads="1"/>
          </p:cNvSpPr>
          <p:nvPr/>
        </p:nvSpPr>
        <p:spPr bwMode="auto">
          <a:xfrm>
            <a:off x="4427538" y="4076700"/>
            <a:ext cx="73025" cy="714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648" name="Oval 64"/>
          <p:cNvSpPr>
            <a:spLocks noChangeArrowheads="1"/>
          </p:cNvSpPr>
          <p:nvPr/>
        </p:nvSpPr>
        <p:spPr bwMode="auto">
          <a:xfrm>
            <a:off x="5867400" y="4076700"/>
            <a:ext cx="73025" cy="714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649" name="Oval 65"/>
          <p:cNvSpPr>
            <a:spLocks noChangeArrowheads="1"/>
          </p:cNvSpPr>
          <p:nvPr/>
        </p:nvSpPr>
        <p:spPr bwMode="auto">
          <a:xfrm>
            <a:off x="5795963" y="4076700"/>
            <a:ext cx="73025" cy="714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650" name="Oval 66"/>
          <p:cNvSpPr>
            <a:spLocks noChangeArrowheads="1"/>
          </p:cNvSpPr>
          <p:nvPr/>
        </p:nvSpPr>
        <p:spPr bwMode="auto">
          <a:xfrm>
            <a:off x="4859338" y="4076700"/>
            <a:ext cx="73025" cy="714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651" name="Oval 67"/>
          <p:cNvSpPr>
            <a:spLocks noChangeArrowheads="1"/>
          </p:cNvSpPr>
          <p:nvPr/>
        </p:nvSpPr>
        <p:spPr bwMode="auto">
          <a:xfrm>
            <a:off x="4932363" y="4076700"/>
            <a:ext cx="73025" cy="714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652" name="Oval 68"/>
          <p:cNvSpPr>
            <a:spLocks noChangeArrowheads="1"/>
          </p:cNvSpPr>
          <p:nvPr/>
        </p:nvSpPr>
        <p:spPr bwMode="auto">
          <a:xfrm>
            <a:off x="7380288" y="4076700"/>
            <a:ext cx="73025" cy="714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653" name="Oval 69"/>
          <p:cNvSpPr>
            <a:spLocks noChangeArrowheads="1"/>
          </p:cNvSpPr>
          <p:nvPr/>
        </p:nvSpPr>
        <p:spPr bwMode="auto">
          <a:xfrm>
            <a:off x="6156325" y="4076700"/>
            <a:ext cx="73025" cy="714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654" name="Oval 70"/>
          <p:cNvSpPr>
            <a:spLocks noChangeArrowheads="1"/>
          </p:cNvSpPr>
          <p:nvPr/>
        </p:nvSpPr>
        <p:spPr bwMode="auto">
          <a:xfrm>
            <a:off x="6227763" y="4076700"/>
            <a:ext cx="73025" cy="714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655" name="Oval 71"/>
          <p:cNvSpPr>
            <a:spLocks noChangeArrowheads="1"/>
          </p:cNvSpPr>
          <p:nvPr/>
        </p:nvSpPr>
        <p:spPr bwMode="auto">
          <a:xfrm>
            <a:off x="7812088" y="4076700"/>
            <a:ext cx="73025" cy="714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656" name="Oval 72"/>
          <p:cNvSpPr>
            <a:spLocks noChangeArrowheads="1"/>
          </p:cNvSpPr>
          <p:nvPr/>
        </p:nvSpPr>
        <p:spPr bwMode="auto">
          <a:xfrm>
            <a:off x="7740650" y="4076700"/>
            <a:ext cx="73025" cy="714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657" name="Text Box 73"/>
          <p:cNvSpPr txBox="1">
            <a:spLocks noChangeArrowheads="1"/>
          </p:cNvSpPr>
          <p:nvPr/>
        </p:nvSpPr>
        <p:spPr bwMode="auto">
          <a:xfrm>
            <a:off x="3779838" y="260350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7658" name="Text Box 74"/>
          <p:cNvSpPr txBox="1">
            <a:spLocks noChangeArrowheads="1"/>
          </p:cNvSpPr>
          <p:nvPr/>
        </p:nvSpPr>
        <p:spPr bwMode="auto">
          <a:xfrm>
            <a:off x="3419475" y="260350"/>
            <a:ext cx="13985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Цветок</a:t>
            </a:r>
          </a:p>
        </p:txBody>
      </p:sp>
      <p:pic>
        <p:nvPicPr>
          <p:cNvPr id="67660" name="Picture 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2160587" cy="2055812"/>
          </a:xfrm>
          <a:prstGeom prst="rect">
            <a:avLst/>
          </a:prstGeom>
          <a:noFill/>
        </p:spPr>
      </p:pic>
      <p:pic>
        <p:nvPicPr>
          <p:cNvPr id="67661" name="Picture 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196975"/>
            <a:ext cx="1924050" cy="2089150"/>
          </a:xfrm>
          <a:prstGeom prst="rect">
            <a:avLst/>
          </a:prstGeom>
          <a:noFill/>
        </p:spPr>
      </p:pic>
      <p:pic>
        <p:nvPicPr>
          <p:cNvPr id="67662" name="Picture 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3213" y="790575"/>
            <a:ext cx="295275" cy="295275"/>
          </a:xfrm>
          <a:prstGeom prst="rect">
            <a:avLst/>
          </a:prstGeom>
          <a:noFill/>
        </p:spPr>
      </p:pic>
      <p:pic>
        <p:nvPicPr>
          <p:cNvPr id="67663" name="Picture 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9025" y="790575"/>
            <a:ext cx="295275" cy="295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FF0066"/>
                </a:solidFill>
              </a:rPr>
              <a:t>Особенности строения цветка</a:t>
            </a:r>
            <a:r>
              <a:rPr lang="ru-RU" sz="400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57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dirty="0"/>
              <a:t>Типы околоцветников.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2400" dirty="0"/>
          </a:p>
          <a:p>
            <a:pPr>
              <a:buFontTx/>
              <a:buNone/>
            </a:pPr>
            <a:endParaRPr lang="ru-RU" sz="2400" dirty="0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2195513" y="1268413"/>
            <a:ext cx="20161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859338" y="1268413"/>
            <a:ext cx="19446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331913" y="1989138"/>
            <a:ext cx="1439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двойной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1657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простой</a:t>
            </a:r>
          </a:p>
        </p:txBody>
      </p:sp>
      <p:pic>
        <p:nvPicPr>
          <p:cNvPr id="8203" name="Picture 11" descr="PA170091"/>
          <p:cNvPicPr>
            <a:picLocks noChangeAspect="1" noChangeArrowheads="1"/>
          </p:cNvPicPr>
          <p:nvPr/>
        </p:nvPicPr>
        <p:blipFill>
          <a:blip r:embed="rId2" cstate="print"/>
          <a:srcRect l="26273" t="39650" r="8102"/>
          <a:stretch>
            <a:fillRect/>
          </a:stretch>
        </p:blipFill>
        <p:spPr bwMode="auto">
          <a:xfrm>
            <a:off x="7380288" y="2492374"/>
            <a:ext cx="1740522" cy="193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2215" y="2492374"/>
            <a:ext cx="2087885" cy="222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45" y="2420938"/>
            <a:ext cx="1965455" cy="215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6" name="Picture 14" descr="Photo00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7" y="2492374"/>
            <a:ext cx="2719717" cy="272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200" grpId="0" animBg="1"/>
      <p:bldP spid="8201" grpId="0"/>
      <p:bldP spid="82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176713"/>
          </a:xfrm>
        </p:spPr>
        <p:txBody>
          <a:bodyPr/>
          <a:lstStyle/>
          <a:p>
            <a:endParaRPr lang="ru-RU"/>
          </a:p>
        </p:txBody>
      </p:sp>
      <p:pic>
        <p:nvPicPr>
          <p:cNvPr id="5124" name="Picture 4" descr="цветки ив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497888" cy="5472113"/>
          </a:xfrm>
          <a:prstGeom prst="rect">
            <a:avLst/>
          </a:prstGeom>
          <a:solidFill>
            <a:srgbClr val="FF9900"/>
          </a:solidFill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313" y="6092825"/>
            <a:ext cx="65516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Раздельнополые цветки на разных растениях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492500" y="1125538"/>
            <a:ext cx="71438" cy="71437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3708400" y="1196975"/>
            <a:ext cx="71438" cy="71438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3563938" y="1412875"/>
            <a:ext cx="71437" cy="71438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65896E-6 C 0.12031 0.05896 0.2408 0.11815 0.28889 0.14173 " pathEditMode="relative" ptsTypes="aA">
                                      <p:cBhvr>
                                        <p:cTn id="1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0.00532 C 0.14497 0.06243 0.29376 0.11977 0.3533 0.142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046 C 0.11371 0.04092 0.23211 0.08162 0.27951 0.0978 " pathEditMode="relative" ptsTypes="aA">
                                      <p:cBhvr>
                                        <p:cTn id="2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 animBg="1"/>
      <p:bldP spid="5129" grpId="0" animBg="1"/>
      <p:bldP spid="5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308850" y="6237288"/>
            <a:ext cx="1295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2" action="ppaction://hlinksldjump"/>
              </a:rPr>
              <a:t>Содержание</a:t>
            </a:r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631950" y="5873750"/>
            <a:ext cx="5395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Раздельнополые цветки на одном растении</a:t>
            </a:r>
          </a:p>
        </p:txBody>
      </p:sp>
      <p:pic>
        <p:nvPicPr>
          <p:cNvPr id="15367" name="Picture 7" descr="огурец"/>
          <p:cNvPicPr>
            <a:picLocks noChangeAspect="1" noChangeArrowheads="1"/>
          </p:cNvPicPr>
          <p:nvPr/>
        </p:nvPicPr>
        <p:blipFill>
          <a:blip r:embed="rId3"/>
          <a:srcRect l="11563" t="9492" r="4727" b="13289"/>
          <a:stretch>
            <a:fillRect/>
          </a:stretch>
        </p:blipFill>
        <p:spPr bwMode="auto">
          <a:xfrm>
            <a:off x="179388" y="333375"/>
            <a:ext cx="8713787" cy="5400675"/>
          </a:xfrm>
          <a:prstGeom prst="rect">
            <a:avLst/>
          </a:prstGeom>
          <a:noFill/>
        </p:spPr>
      </p:pic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4500563" y="2205038"/>
            <a:ext cx="71437" cy="144462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2484438" y="3644900"/>
            <a:ext cx="71437" cy="144463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9017E-7 C 0.03177 0.00069 0.06336 0.00069 0.09513 0.00208 C 0.10572 0.00254 0.11684 0.01156 0.12534 0.01919 C 0.12986 0.02312 0.13958 0.0296 0.13958 0.0296 C 0.14392 0.03815 0.14652 0.03977 0.15399 0.04231 C 0.15815 0.04601 0.16284 0.05064 0.16666 0.05503 C 0.16944 0.05827 0.17447 0.06567 0.17447 0.06567 C 0.17795 0.07815 0.18854 0.09156 0.18888 0.10567 C 0.1894 0.12902 0.18888 0.15214 0.18888 0.17549 " pathEditMode="relative" ptsTypes="ffffffffA">
                                      <p:cBhvr>
                                        <p:cTn id="17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8844E-6 C 0.01198 -0.01549 0.02431 -0.03191 0.03819 -0.0444 C 0.04427 -0.04994 0.04931 -0.05781 0.05556 -0.06335 C 0.05938 -0.07145 0.06319 -0.07307 0.06979 -0.07607 C 0.08021 -0.08925 0.09444 -0.09249 0.10799 -0.09711 C 0.1191 -0.10104 0.13038 -0.1052 0.14132 -0.10983 C 0.15608 -0.1237 0.13472 -0.10474 0.15243 -0.1163 C 0.1651 -0.1244 0.17344 -0.13711 0.18733 -0.14151 C 0.20069 -0.15422 0.22847 -0.15815 0.24444 -0.1607 C 0.26563 -0.17434 0.28785 -0.18151 0.31111 -0.1859 C 0.32135 -0.19075 0.33194 -0.19098 0.34288 -0.19237 C 0.35087 -0.19492 0.35885 -0.19769 0.36667 -0.2007 C 0.37587 -0.2044 0.36719 -0.20116 0.37604 -0.20717 C 0.38108 -0.21041 0.38941 -0.21064 0.39358 -0.21133 C 0.45313 -0.23769 0.5217 -0.23561 0.5809 -0.20925 C 0.58194 -0.20786 0.58281 -0.20601 0.5842 -0.20509 C 0.58715 -0.20301 0.59375 -0.2007 0.59375 -0.2007 C 0.59826 -0.19168 0.60313 -0.17896 0.61111 -0.17549 C 0.61771 -0.16625 0.62483 -0.16833 0.6349 -0.16694 C 0.63872 -0.1637 0.64184 -0.16185 0.64444 -0.1563 C 0.65122 -0.14243 0.64254 -0.15468 0.64757 -0.14798 " pathEditMode="relative" ptsTypes="ffffffffffffffffffffA">
                                      <p:cBhvr>
                                        <p:cTn id="2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9" grpId="0" animBg="1"/>
      <p:bldP spid="153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21590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66"/>
                </a:solidFill>
              </a:rPr>
              <a:t>Строение </a:t>
            </a:r>
            <a:r>
              <a:rPr lang="ru-RU" sz="2400" b="1" dirty="0">
                <a:solidFill>
                  <a:srgbClr val="FF0066"/>
                </a:solidFill>
              </a:rPr>
              <a:t>обоеполого</a:t>
            </a:r>
            <a:r>
              <a:rPr lang="ru-RU" sz="2400" b="1" i="1" dirty="0">
                <a:solidFill>
                  <a:srgbClr val="FF0066"/>
                </a:solidFill>
              </a:rPr>
              <a:t> цветка</a:t>
            </a:r>
          </a:p>
        </p:txBody>
      </p:sp>
      <p:pic>
        <p:nvPicPr>
          <p:cNvPr id="23555" name="Picture 3" descr="Безымянный"/>
          <p:cNvPicPr>
            <a:picLocks noChangeAspect="1" noChangeArrowheads="1"/>
          </p:cNvPicPr>
          <p:nvPr/>
        </p:nvPicPr>
        <p:blipFill>
          <a:blip r:embed="rId2"/>
          <a:srcRect l="14124" t="9492" r="20961" b="5667"/>
          <a:stretch>
            <a:fillRect/>
          </a:stretch>
        </p:blipFill>
        <p:spPr bwMode="auto">
          <a:xfrm>
            <a:off x="2357422" y="2285992"/>
            <a:ext cx="4248150" cy="360045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3556" name="AutoShape 4"/>
          <p:cNvSpPr>
            <a:spLocks/>
          </p:cNvSpPr>
          <p:nvPr/>
        </p:nvSpPr>
        <p:spPr bwMode="auto">
          <a:xfrm>
            <a:off x="7956550" y="3284538"/>
            <a:ext cx="73025" cy="863600"/>
          </a:xfrm>
          <a:prstGeom prst="rightBrace">
            <a:avLst>
              <a:gd name="adj1" fmla="val 985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2195513" y="3500438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2195513" y="393382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2195513" y="4437063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0" name="AutoShape 8"/>
          <p:cNvSpPr>
            <a:spLocks/>
          </p:cNvSpPr>
          <p:nvPr/>
        </p:nvSpPr>
        <p:spPr bwMode="auto">
          <a:xfrm>
            <a:off x="971550" y="3429000"/>
            <a:ext cx="71438" cy="1152525"/>
          </a:xfrm>
          <a:prstGeom prst="leftBrace">
            <a:avLst>
              <a:gd name="adj1" fmla="val 13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2987675" y="2636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6084888" y="25654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2484438" y="1484313"/>
            <a:ext cx="4032250" cy="865187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700338" y="1628775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276600" y="1484313"/>
            <a:ext cx="720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е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924300" y="1341438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572000" y="1341438"/>
            <a:ext cx="360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ч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076825" y="1412875"/>
            <a:ext cx="5032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и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651500" y="1557338"/>
            <a:ext cx="504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к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23850" y="4724400"/>
            <a:ext cx="1295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лепесток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6084888" y="6237288"/>
            <a:ext cx="9842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лепесток</a:t>
            </a: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5364163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5364163" y="39338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50825" y="1916113"/>
            <a:ext cx="1152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пыльник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23850" y="5084763"/>
            <a:ext cx="14414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тычиночная нить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50825" y="5805488"/>
            <a:ext cx="1008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тычинка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7812088" y="1412875"/>
            <a:ext cx="10080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рыльце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7885113" y="5589588"/>
            <a:ext cx="10795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столбик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7885113" y="5084763"/>
            <a:ext cx="9366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завязь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7812088" y="981075"/>
            <a:ext cx="9366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пестик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2627313" y="6237288"/>
            <a:ext cx="3097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чашечка из чашелистиков</a:t>
            </a:r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5148263" y="45085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H="1">
            <a:off x="2195513" y="47244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7667625" y="1916113"/>
            <a:ext cx="12255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цветоложе</a:t>
            </a: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7596188" y="2276475"/>
            <a:ext cx="1296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цветоножка</a:t>
            </a: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4500563" y="53006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250825" y="6237288"/>
            <a:ext cx="24114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раздельнолепестный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250825" y="2492375"/>
            <a:ext cx="19446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сростнолепестный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179388" y="1557338"/>
            <a:ext cx="2089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сростнолистная</a:t>
            </a:r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6948488" y="2781300"/>
            <a:ext cx="2016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раздельнолистная</a:t>
            </a:r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6804025" y="4581525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>
            <a:off x="7235825" y="45815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 flipH="1">
            <a:off x="2268538" y="126841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>
            <a:off x="5651500" y="126841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3276600" y="12684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5651500" y="12684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7596188" y="6237288"/>
            <a:ext cx="1368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" action="ppaction://noaction"/>
              </a:rPr>
              <a:t>Проверить</a:t>
            </a:r>
            <a:endParaRPr lang="ru-RU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5219700" y="3141663"/>
            <a:ext cx="73025" cy="71437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2627313" y="620713"/>
            <a:ext cx="38893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0066"/>
                </a:solidFill>
              </a:rPr>
              <a:t>Расставь части цветка правильно.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1692275" y="5805488"/>
            <a:ext cx="5032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4357686" y="4214818"/>
            <a:ext cx="215900" cy="215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4500562" y="4429132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08" name="Line 56"/>
          <p:cNvSpPr>
            <a:spLocks noChangeShapeType="1"/>
          </p:cNvSpPr>
          <p:nvPr/>
        </p:nvSpPr>
        <p:spPr bwMode="auto">
          <a:xfrm>
            <a:off x="4357686" y="450057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3492500" y="3141663"/>
            <a:ext cx="215900" cy="215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11" name="Line 59"/>
          <p:cNvSpPr>
            <a:spLocks noChangeShapeType="1"/>
          </p:cNvSpPr>
          <p:nvPr/>
        </p:nvSpPr>
        <p:spPr bwMode="auto">
          <a:xfrm flipV="1">
            <a:off x="3635375" y="3141663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89017E-7 C -0.00799 -0.00347 -0.01372 -0.00671 -0.02379 -2.89017E-7 C -0.02674 0.00208 -0.02605 0.00855 -0.02709 0.01272 C -0.02952 0.02243 -0.04272 0.02243 -0.04775 0.02335 C -0.05296 0.03353 -0.05574 0.03376 -0.06511 0.03607 C -0.06667 0.03815 -0.06806 0.04092 -0.06997 0.04231 C -0.08213 0.05133 -0.07726 0.04092 -0.08108 0.05087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3029 L -0.85434 0.38682 " pathEditMode="relative" ptsTypes="AA">
                                      <p:cBhvr>
                                        <p:cTn id="10" dur="2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-0.00115 L -0.76007 -0.11653 " pathEditMode="relative" ptsTypes="AA">
                                      <p:cBhvr>
                                        <p:cTn id="13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2 0.00925 L -0.75989 -0.26335 " pathEditMode="relative" ptsTypes="AA">
                                      <p:cBhvr>
                                        <p:cTn id="16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0.01965 L -0.74011 0.28185 " pathEditMode="relative" ptsTypes="AA">
                                      <p:cBhvr>
                                        <p:cTn id="19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4624E-7 L 0.85052 -0.3461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625 L 0.66145 -0.215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06936E-6 L 0.69306 0.19931 " pathEditMode="relative" ptsTypes="AA">
                                      <p:cBhvr>
                                        <p:cTn id="29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955 -0.29364 " pathEditMode="relative" ptsTypes="AA">
                                      <p:cBhvr>
                                        <p:cTn id="33" dur="2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44509E-6 L 0.75591 0.4719 " pathEditMode="relative" ptsTypes="AA">
                                      <p:cBhvr>
                                        <p:cTn id="36" dur="2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82081E-6 L -0.12605 0.40902 " pathEditMode="relative" ptsTypes="AA">
                                      <p:cBhvr>
                                        <p:cTn id="39" dur="2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09249E-6 L -0.05504 -0.59769 " pathEditMode="relative" ptsTypes="AA">
                                      <p:cBhvr>
                                        <p:cTn id="43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3 -0.37757 " pathEditMode="relative" ptsTypes="AA">
                                      <p:cBhvr>
                                        <p:cTn id="46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7726 -0.22012 " pathEditMode="relative" ptsTypes="AA">
                                      <p:cBhvr>
                                        <p:cTn id="58" dur="2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7595 " pathEditMode="relative" ptsTypes="AA">
                                      <p:cBhvr>
                                        <p:cTn id="61" dur="2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5.60694E-6 L -0.7481 0.38798 " pathEditMode="relative" ptsTypes="AA">
                                      <p:cBhvr>
                                        <p:cTn id="65" dur="2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4509E-6 L -0.26771 0.43005 " pathEditMode="relative" ptsTypes="AA">
                                      <p:cBhvr>
                                        <p:cTn id="68" dur="2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70" grpId="0"/>
      <p:bldP spid="23571" grpId="0"/>
      <p:bldP spid="23574" grpId="0"/>
      <p:bldP spid="23575" grpId="0"/>
      <p:bldP spid="23576" grpId="0"/>
      <p:bldP spid="23577" grpId="0"/>
      <p:bldP spid="23578" grpId="0"/>
      <p:bldP spid="23579" grpId="0"/>
      <p:bldP spid="23580" grpId="0"/>
      <p:bldP spid="23581" grpId="0"/>
      <p:bldP spid="23584" grpId="0"/>
      <p:bldP spid="23585" grpId="0"/>
      <p:bldP spid="23588" grpId="0"/>
      <p:bldP spid="23589" grpId="0"/>
      <p:bldP spid="23590" grpId="0"/>
      <p:bldP spid="23591" grpId="0"/>
      <p:bldP spid="2360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159</Words>
  <Application>Microsoft Office PowerPoint</Application>
  <PresentationFormat>Экран (4:3)</PresentationFormat>
  <Paragraphs>73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Точечный рисунок</vt:lpstr>
      <vt:lpstr>Слайд 1</vt:lpstr>
      <vt:lpstr>Слайд 2</vt:lpstr>
      <vt:lpstr>Особенности строения цветка.</vt:lpstr>
      <vt:lpstr>Слайд 4</vt:lpstr>
      <vt:lpstr>Слайд 5</vt:lpstr>
      <vt:lpstr>Строение обоеполого цветка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Геннадьевна Кузнецова</dc:creator>
  <cp:lastModifiedBy>Светлана Геннадьевна Кузнецова</cp:lastModifiedBy>
  <cp:revision>7</cp:revision>
  <dcterms:created xsi:type="dcterms:W3CDTF">2015-12-10T03:55:29Z</dcterms:created>
  <dcterms:modified xsi:type="dcterms:W3CDTF">2016-01-21T04:13:36Z</dcterms:modified>
</cp:coreProperties>
</file>